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382BAD-62A0-44D6-ABA0-5FEBB9180DA1}">
  <a:tblStyle styleId="{A8382BAD-62A0-44D6-ABA0-5FEBB9180D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Black-bold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PTSans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TSans-italic.fntdata"/><Relationship Id="rId14" Type="http://schemas.openxmlformats.org/officeDocument/2006/relationships/slide" Target="slides/slide8.xml"/><Relationship Id="rId36" Type="http://schemas.openxmlformats.org/officeDocument/2006/relationships/font" Target="fonts/PT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a966022f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a966022f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a984259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a984259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a952eaeba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a952eaeba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1a966022f93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1a966022f93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1a966022f93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1a966022f93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1a966022f93_1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1a966022f93_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1a966022f93_1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1a966022f93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1a952eaeba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1a952eaeba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a93478f8f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a93478f8f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a952eaeba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a952eaeba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a93478f8f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a93478f8f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a93478f8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a93478f8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a952eaeba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a952eaeba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952eaeba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952eaeba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a966022f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a966022f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a966022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a966022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ultralytics/yolov5" TargetMode="External"/><Relationship Id="rId4" Type="http://schemas.openxmlformats.org/officeDocument/2006/relationships/hyperlink" Target="https://github.com/ultralytics/yolov5/issues/280#issuecomment-1001850116" TargetMode="External"/><Relationship Id="rId5" Type="http://schemas.openxmlformats.org/officeDocument/2006/relationships/hyperlink" Target="https://www.ncbi.nlm.nih.gov/pmc/articles/PMC9371183/" TargetMode="External"/><Relationship Id="rId6" Type="http://schemas.openxmlformats.org/officeDocument/2006/relationships/hyperlink" Target="https://github.com/melinaceleg/TPFinal_IA_UNMD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ultralytics/yolov5/releases/download/v6.2/yolov5n.pt" TargetMode="External"/><Relationship Id="rId4" Type="http://schemas.openxmlformats.org/officeDocument/2006/relationships/hyperlink" Target="https://github.com/ultralytics/yolov5/releases/download/v6.2/yolov5m.pt" TargetMode="External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10.jpg"/><Relationship Id="rId5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2"/>
          <p:cNvSpPr txBox="1"/>
          <p:nvPr>
            <p:ph type="ctrTitle"/>
          </p:nvPr>
        </p:nvSpPr>
        <p:spPr>
          <a:xfrm>
            <a:off x="713225" y="453075"/>
            <a:ext cx="6633600" cy="21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200"/>
              <a:t>Trabajo Práctico Final</a:t>
            </a:r>
            <a:endParaRPr sz="6200"/>
          </a:p>
        </p:txBody>
      </p:sp>
      <p:sp>
        <p:nvSpPr>
          <p:cNvPr id="1233" name="Google Shape;1233;p32"/>
          <p:cNvSpPr txBox="1"/>
          <p:nvPr>
            <p:ph idx="1" type="subTitle"/>
          </p:nvPr>
        </p:nvSpPr>
        <p:spPr>
          <a:xfrm>
            <a:off x="797975" y="2792425"/>
            <a:ext cx="73962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"/>
                <a:ea typeface="Montserrat"/>
                <a:cs typeface="Montserrat"/>
                <a:sym typeface="Montserrat"/>
              </a:rPr>
              <a:t>Inteligencia Artificial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Facultad de Ingeniería UNMDP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Gráficos</a:t>
            </a:r>
            <a:r>
              <a:rPr lang="es" sz="2500"/>
              <a:t> de entrenamiento de YOLOv5m</a:t>
            </a:r>
            <a:endParaRPr sz="2500"/>
          </a:p>
        </p:txBody>
      </p:sp>
      <p:pic>
        <p:nvPicPr>
          <p:cNvPr id="1296" name="Google Shape;1296;p41"/>
          <p:cNvPicPr preferRelativeResize="0"/>
          <p:nvPr/>
        </p:nvPicPr>
        <p:blipFill rotWithShape="1">
          <a:blip r:embed="rId3">
            <a:alphaModFix/>
          </a:blip>
          <a:srcRect b="1033" l="-1030" r="1030" t="47541"/>
          <a:stretch/>
        </p:blipFill>
        <p:spPr>
          <a:xfrm>
            <a:off x="1287400" y="1762950"/>
            <a:ext cx="6569200" cy="168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50" y="321475"/>
            <a:ext cx="6000748" cy="45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3"/>
          <p:cNvSpPr txBox="1"/>
          <p:nvPr>
            <p:ph type="title"/>
          </p:nvPr>
        </p:nvSpPr>
        <p:spPr>
          <a:xfrm>
            <a:off x="720000" y="195325"/>
            <a:ext cx="77040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Pruebas realizadas con los pesos resultantes</a:t>
            </a:r>
            <a:endParaRPr sz="2500"/>
          </a:p>
        </p:txBody>
      </p:sp>
      <p:pic>
        <p:nvPicPr>
          <p:cNvPr id="1307" name="Google Shape;130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50" y="1177800"/>
            <a:ext cx="3163002" cy="177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850" y="3069800"/>
            <a:ext cx="3311450" cy="18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675" y="1177800"/>
            <a:ext cx="3741326" cy="37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4"/>
          <p:cNvSpPr txBox="1"/>
          <p:nvPr>
            <p:ph type="title"/>
          </p:nvPr>
        </p:nvSpPr>
        <p:spPr>
          <a:xfrm>
            <a:off x="626800" y="353075"/>
            <a:ext cx="770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Nuevo intento con un Dataset para otro entrenamiento</a:t>
            </a:r>
            <a:endParaRPr sz="2700"/>
          </a:p>
        </p:txBody>
      </p:sp>
      <p:pic>
        <p:nvPicPr>
          <p:cNvPr id="1315" name="Google Shape;1315;p44"/>
          <p:cNvPicPr preferRelativeResize="0"/>
          <p:nvPr/>
        </p:nvPicPr>
        <p:blipFill rotWithShape="1">
          <a:blip r:embed="rId3">
            <a:alphaModFix/>
          </a:blip>
          <a:srcRect b="0" l="0" r="-3018" t="-3018"/>
          <a:stretch/>
        </p:blipFill>
        <p:spPr>
          <a:xfrm>
            <a:off x="194775" y="1527263"/>
            <a:ext cx="1500475" cy="26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866" y="1527275"/>
            <a:ext cx="1609909" cy="29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600" y="1235250"/>
            <a:ext cx="4886824" cy="3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Fase de entrenamiento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23" name="Google Shape;1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25" y="1484900"/>
            <a:ext cx="4238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45"/>
          <p:cNvSpPr txBox="1"/>
          <p:nvPr>
            <p:ph type="title"/>
          </p:nvPr>
        </p:nvSpPr>
        <p:spPr>
          <a:xfrm>
            <a:off x="270775" y="1963400"/>
            <a:ext cx="45087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utilizaron los pesos de la red pre entrenada yolov5m.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entrenó 300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épocas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fallo miserablemente (no hubo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tiempo)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G</a:t>
            </a:r>
            <a:r>
              <a:rPr lang="es" sz="2500"/>
              <a:t>ráficos</a:t>
            </a:r>
            <a:r>
              <a:rPr lang="es" sz="2500"/>
              <a:t> entrenamiento 300 </a:t>
            </a:r>
            <a:r>
              <a:rPr lang="es" sz="2500"/>
              <a:t>épocas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30" name="Google Shape;133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25" y="1247650"/>
            <a:ext cx="7453000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Fase de entrenamiento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36" name="Google Shape;1336;p47"/>
          <p:cNvSpPr txBox="1"/>
          <p:nvPr>
            <p:ph type="title"/>
          </p:nvPr>
        </p:nvSpPr>
        <p:spPr>
          <a:xfrm>
            <a:off x="270775" y="1963400"/>
            <a:ext cx="45087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utilizaron los pesos de la red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pre entrenada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yolov5n.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entrenó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150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épocas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cambió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el batch a 10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Volvió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a fallar, 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concluyó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fue el dataset.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37" name="Google Shape;1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0" y="1764550"/>
            <a:ext cx="35814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Fuente</a:t>
            </a:r>
            <a:endParaRPr sz="2500"/>
          </a:p>
        </p:txBody>
      </p:sp>
      <p:sp>
        <p:nvSpPr>
          <p:cNvPr id="1343" name="Google Shape;1343;p48"/>
          <p:cNvSpPr txBox="1"/>
          <p:nvPr>
            <p:ph idx="1" type="body"/>
          </p:nvPr>
        </p:nvSpPr>
        <p:spPr>
          <a:xfrm>
            <a:off x="1482150" y="1243650"/>
            <a:ext cx="61797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b="1"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https://github.com/ultralytics/yolov5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https://github.com/ultralytics/yolov5/issues/280#issuecomment-1001850116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https://www.ncbi.nlm.nih.gov/pmc/articles/PMC9371183/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48"/>
          <p:cNvSpPr txBox="1"/>
          <p:nvPr>
            <p:ph type="title"/>
          </p:nvPr>
        </p:nvSpPr>
        <p:spPr>
          <a:xfrm>
            <a:off x="720000" y="2782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Repositorio </a:t>
            </a:r>
            <a:r>
              <a:rPr lang="es" sz="2500"/>
              <a:t>del trabajo</a:t>
            </a:r>
            <a:endParaRPr sz="2500"/>
          </a:p>
        </p:txBody>
      </p:sp>
      <p:sp>
        <p:nvSpPr>
          <p:cNvPr id="1345" name="Google Shape;1345;p48"/>
          <p:cNvSpPr txBox="1"/>
          <p:nvPr>
            <p:ph idx="1" type="body"/>
          </p:nvPr>
        </p:nvSpPr>
        <p:spPr>
          <a:xfrm>
            <a:off x="1482150" y="3355450"/>
            <a:ext cx="61797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b="1"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https://github.com/melinaceleg/TPFinal_IA_UNMDP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3"/>
          <p:cNvSpPr txBox="1"/>
          <p:nvPr>
            <p:ph idx="4294967295" type="ctrTitle"/>
          </p:nvPr>
        </p:nvSpPr>
        <p:spPr>
          <a:xfrm>
            <a:off x="2672850" y="839000"/>
            <a:ext cx="5017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Integrantes</a:t>
            </a:r>
            <a:endParaRPr sz="4500"/>
          </a:p>
        </p:txBody>
      </p:sp>
      <p:sp>
        <p:nvSpPr>
          <p:cNvPr id="1239" name="Google Shape;1239;p33"/>
          <p:cNvSpPr txBox="1"/>
          <p:nvPr>
            <p:ph idx="4294967295" type="ctrTitle"/>
          </p:nvPr>
        </p:nvSpPr>
        <p:spPr>
          <a:xfrm>
            <a:off x="2672850" y="1847575"/>
            <a:ext cx="50175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rebuchet MS"/>
              <a:buChar char="●"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GARCIA, </a:t>
            </a:r>
            <a:r>
              <a:rPr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MELINA CELESTE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rebuchet MS"/>
              <a:buChar char="●"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GONZALEZ BETTI, </a:t>
            </a:r>
            <a:r>
              <a:rPr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FRANCISCO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4"/>
          <p:cNvSpPr txBox="1"/>
          <p:nvPr>
            <p:ph idx="4294967295" type="title"/>
          </p:nvPr>
        </p:nvSpPr>
        <p:spPr>
          <a:xfrm>
            <a:off x="720000" y="327575"/>
            <a:ext cx="770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Montserrat"/>
                <a:ea typeface="Montserrat"/>
                <a:cs typeface="Montserrat"/>
                <a:sym typeface="Montserrat"/>
              </a:rPr>
              <a:t>Red convolucional para detección de objetos con bounding boxes.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4"/>
          <p:cNvSpPr txBox="1"/>
          <p:nvPr>
            <p:ph idx="4294967295" type="body"/>
          </p:nvPr>
        </p:nvSpPr>
        <p:spPr>
          <a:xfrm>
            <a:off x="813225" y="2046125"/>
            <a:ext cx="68895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</a:rPr>
              <a:t>Objetivo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"/>
              <a:buChar char="◆"/>
            </a:pPr>
            <a:r>
              <a:rPr lang="es" sz="2300">
                <a:solidFill>
                  <a:srgbClr val="FFFFFF"/>
                </a:solidFill>
              </a:rPr>
              <a:t>Detectar 2 clases de objetos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"/>
              <a:buChar char="◆"/>
            </a:pPr>
            <a:r>
              <a:rPr lang="es" sz="2300">
                <a:solidFill>
                  <a:srgbClr val="FFFFFF"/>
                </a:solidFill>
              </a:rPr>
              <a:t>Calcular la distancia entre ellos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/>
          <p:nvPr>
            <p:ph type="title"/>
          </p:nvPr>
        </p:nvSpPr>
        <p:spPr>
          <a:xfrm>
            <a:off x="0" y="2285400"/>
            <a:ext cx="28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1" name="Google Shape;1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50" y="235250"/>
            <a:ext cx="6396550" cy="467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35"/>
          <p:cNvSpPr txBox="1"/>
          <p:nvPr/>
        </p:nvSpPr>
        <p:spPr>
          <a:xfrm>
            <a:off x="5359550" y="4835700"/>
            <a:ext cx="378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/>
          <p:nvPr>
            <p:ph idx="4294967295" type="title"/>
          </p:nvPr>
        </p:nvSpPr>
        <p:spPr>
          <a:xfrm>
            <a:off x="1097138" y="195000"/>
            <a:ext cx="70389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YOLOv5</a:t>
            </a:r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1258" name="Google Shape;1258;p36"/>
          <p:cNvGraphicFramePr/>
          <p:nvPr/>
        </p:nvGraphicFramePr>
        <p:xfrm>
          <a:off x="997125" y="339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{A8382BAD-62A0-44D6-ABA0-5FEBB9180DA1}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size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(pixels)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mAPval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0.5:0.95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mAPval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CPU b1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V100 b1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V100 b32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params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FLOPs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@640 (B)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YOLOv5n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28.0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45.7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6.3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1.9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4.5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YOLOv5m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45.4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64.1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224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8.2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1.7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21.2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49.0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9" name="Google Shape;12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25" y="884025"/>
            <a:ext cx="7238925" cy="23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/>
          <p:nvPr>
            <p:ph type="title"/>
          </p:nvPr>
        </p:nvSpPr>
        <p:spPr>
          <a:xfrm>
            <a:off x="720000" y="276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Montserrat"/>
                <a:ea typeface="Montserrat"/>
                <a:cs typeface="Montserrat"/>
                <a:sym typeface="Montserrat"/>
              </a:rPr>
              <a:t>Prueba de distancia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37"/>
          <p:cNvSpPr txBox="1"/>
          <p:nvPr>
            <p:ph idx="1" type="body"/>
          </p:nvPr>
        </p:nvSpPr>
        <p:spPr>
          <a:xfrm>
            <a:off x="1102600" y="3878325"/>
            <a:ext cx="70389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Se usó el modelo de YOLOv5n ya entrenado para probar el </a:t>
            </a:r>
            <a:r>
              <a:rPr lang="es" sz="1700"/>
              <a:t>cálculo</a:t>
            </a:r>
            <a:r>
              <a:rPr lang="es" sz="1700"/>
              <a:t> de las distancias</a:t>
            </a:r>
            <a:br>
              <a:rPr lang="es" sz="1700"/>
            </a:br>
            <a:r>
              <a:rPr lang="es" sz="1700"/>
              <a:t>Se modificó el script de “plots.py” para que grafique </a:t>
            </a:r>
            <a:r>
              <a:rPr lang="es" sz="1700"/>
              <a:t>líneas</a:t>
            </a:r>
            <a:r>
              <a:rPr lang="es" sz="1700"/>
              <a:t> y el label con la distancia</a:t>
            </a:r>
            <a:endParaRPr sz="1700"/>
          </a:p>
        </p:txBody>
      </p:sp>
      <p:pic>
        <p:nvPicPr>
          <p:cNvPr id="1266" name="Google Shape;1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09025"/>
            <a:ext cx="3100250" cy="17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09025"/>
            <a:ext cx="1756100" cy="2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7"/>
          <p:cNvSpPr txBox="1"/>
          <p:nvPr/>
        </p:nvSpPr>
        <p:spPr>
          <a:xfrm>
            <a:off x="1969525" y="30278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37"/>
          <p:cNvSpPr txBox="1"/>
          <p:nvPr/>
        </p:nvSpPr>
        <p:spPr>
          <a:xfrm>
            <a:off x="4571950" y="34280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0.25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075" y="1109025"/>
            <a:ext cx="1756201" cy="2190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7"/>
          <p:cNvSpPr txBox="1"/>
          <p:nvPr/>
        </p:nvSpPr>
        <p:spPr>
          <a:xfrm>
            <a:off x="6585075" y="34280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8"/>
          <p:cNvSpPr txBox="1"/>
          <p:nvPr>
            <p:ph type="title"/>
          </p:nvPr>
        </p:nvSpPr>
        <p:spPr>
          <a:xfrm>
            <a:off x="855575" y="28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Planteamiento distancia</a:t>
            </a:r>
            <a:endParaRPr sz="2500"/>
          </a:p>
        </p:txBody>
      </p:sp>
      <p:pic>
        <p:nvPicPr>
          <p:cNvPr id="1277" name="Google Shape;1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0" y="1906925"/>
            <a:ext cx="8032499" cy="28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38"/>
          <p:cNvSpPr txBox="1"/>
          <p:nvPr>
            <p:ph type="title"/>
          </p:nvPr>
        </p:nvSpPr>
        <p:spPr>
          <a:xfrm>
            <a:off x="330100" y="993575"/>
            <a:ext cx="80325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realizó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cálculo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de la distancia y el dibujo sobre la imagen con dicho resultado utilizando las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torch.py y pandas.py.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9"/>
          <p:cNvSpPr txBox="1"/>
          <p:nvPr>
            <p:ph type="title"/>
          </p:nvPr>
        </p:nvSpPr>
        <p:spPr>
          <a:xfrm>
            <a:off x="0" y="1700400"/>
            <a:ext cx="3643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Dataset </a:t>
            </a:r>
            <a:r>
              <a:rPr lang="es" sz="2500"/>
              <a:t>de e</a:t>
            </a:r>
            <a:r>
              <a:rPr lang="es" sz="2500"/>
              <a:t>ntrenamiento para YOLOv5m</a:t>
            </a:r>
            <a:endParaRPr sz="2500"/>
          </a:p>
        </p:txBody>
      </p:sp>
      <p:pic>
        <p:nvPicPr>
          <p:cNvPr id="1284" name="Google Shape;1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00" y="666600"/>
            <a:ext cx="5497275" cy="42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Transfer learning con YOLOv5m</a:t>
            </a:r>
            <a:endParaRPr/>
          </a:p>
        </p:txBody>
      </p:sp>
      <p:pic>
        <p:nvPicPr>
          <p:cNvPr id="1290" name="Google Shape;1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1641450"/>
            <a:ext cx="4381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